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6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99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50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8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0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1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6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17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6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2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5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4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0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51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D72763-8D2E-477E-ADFD-28E96A52F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1"/>
            <a:ext cx="6095999" cy="5333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931BF-9793-4F2E-AA8F-4E50F0322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581369"/>
          </a:xfrm>
        </p:spPr>
        <p:txBody>
          <a:bodyPr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SISSO</a:t>
            </a:r>
            <a:br>
              <a:rPr lang="en-US" dirty="0"/>
            </a:br>
            <a:r>
              <a:rPr lang="en-US" dirty="0"/>
              <a:t>(sure-independence screening and </a:t>
            </a:r>
            <a:r>
              <a:rPr lang="en-US" dirty="0" err="1"/>
              <a:t>sparsifying</a:t>
            </a:r>
            <a:r>
              <a:rPr lang="en-US" dirty="0"/>
              <a:t> operator)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A7603-9155-496C-9C7C-E5481183B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67" r="4068" b="2"/>
          <a:stretch/>
        </p:blipFill>
        <p:spPr>
          <a:xfrm>
            <a:off x="6858000" y="762001"/>
            <a:ext cx="4578306" cy="533399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24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CDC21A-C349-40AD-9272-4F17AB63B1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61999" y="762000"/>
                <a:ext cx="3945173" cy="95374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Application to </a:t>
                </a:r>
                <a:r>
                  <a:rPr lang="en-US" dirty="0" err="1">
                    <a:solidFill>
                      <a:schemeClr val="bg1"/>
                    </a:solidFill>
                  </a:rPr>
                  <a:t>mxenes</a:t>
                </a:r>
                <a:r>
                  <a:rPr lang="en-US" dirty="0">
                    <a:solidFill>
                      <a:schemeClr val="bg1"/>
                    </a:solidFill>
                  </a:rPr>
                  <a:t> data(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𝑇𝑜𝑡</m:t>
                        </m:r>
                      </m:sub>
                      <m:sup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</m:sup>
                    </m:sSubSup>
                  </m:oMath>
                </a14:m>
                <a:r>
                  <a:rPr lang="en-SG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CDC21A-C349-40AD-9272-4F17AB63B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61999" y="762000"/>
                <a:ext cx="3945173" cy="953746"/>
              </a:xfrm>
              <a:blipFill>
                <a:blip r:embed="rId2"/>
                <a:stretch>
                  <a:fillRect l="-2473" t="-4487" r="-309" b="-1410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EB0E745-373A-4F4D-B472-610AA4877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99" y="1795463"/>
                <a:ext cx="3915439" cy="1633537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Applied best parameters from analysis (previous slide)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𝑇𝑜𝑡</m:t>
                        </m:r>
                      </m:sub>
                      <m: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Accuracy is high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EB0E745-373A-4F4D-B472-610AA4877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99" y="1795463"/>
                <a:ext cx="3915439" cy="1633537"/>
              </a:xfrm>
              <a:blipFill>
                <a:blip r:embed="rId3"/>
                <a:stretch>
                  <a:fillRect l="-156" b="-186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B16ADBE-BE6D-4974-8CD9-EFCE92AD7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438" y="1024890"/>
            <a:ext cx="6761480" cy="5071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61D907-946B-4211-AE78-12D228BB70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83" y="3990063"/>
                <a:ext cx="5334000" cy="2450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SzPct val="8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Tx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indent="-18288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6344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Tx/>
                  <a:buNone/>
                  <a:defRPr sz="12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0080" indent="-18288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marR="0" lvl="0" indent="-274320" algn="l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85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ade Gothic Next Light"/>
                    <a:ea typeface="+mn-ea"/>
                    <a:cs typeface="+mn-cs"/>
                  </a:rPr>
                  <a:t>Analytic Equation:                                       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6308.041021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𝑎𝑡𝑜𝑚𝑖𝑐𝑠𝑡𝑎𝑡𝑒𝑠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  <m:d>
                          <m:d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𝑐h𝑎𝑟𝑔𝑒</m:t>
                            </m:r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𝑡𝑜𝑡𝑒𝑙𝑒𝑐𝑝𝑒𝑟𝑣𝑜𝑙𝑢𝑚𝑒</m:t>
                            </m:r>
                          </m:e>
                        </m:d>
                      </m:e>
                    </m:d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−8.738623357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d>
                      <m:d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33∗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𝑐h𝑎𝑟𝑔𝑒</m:t>
                        </m:r>
                      </m:e>
                    </m:d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∗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𝑎𝑡𝑜𝑚𝑖𝑐𝑠𝑡𝑎𝑡𝑒𝑠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ade Gothic Next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61D907-946B-4211-AE78-12D228BB7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83" y="3990063"/>
                <a:ext cx="5334000" cy="2450494"/>
              </a:xfrm>
              <a:prstGeom prst="rect">
                <a:avLst/>
              </a:prstGeom>
              <a:blipFill>
                <a:blip r:embed="rId5"/>
                <a:stretch>
                  <a:fillRect l="-114" r="-418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28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1999"/>
            <a:ext cx="3945173" cy="13903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Application to </a:t>
            </a:r>
            <a:r>
              <a:rPr lang="en-US" dirty="0" err="1">
                <a:solidFill>
                  <a:schemeClr val="bg1"/>
                </a:solidFill>
              </a:rPr>
              <a:t>mxenes</a:t>
            </a:r>
            <a:r>
              <a:rPr lang="en-US" dirty="0">
                <a:solidFill>
                  <a:schemeClr val="bg1"/>
                </a:solidFill>
              </a:rPr>
              <a:t> data(Efficiency)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28CAF19-D86E-473D-91A0-3B858FB2E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57" y="784528"/>
            <a:ext cx="7051924" cy="5288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AF216C2-D9BC-49E5-8436-CA57BE8843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1999" y="4407506"/>
                <a:ext cx="4654764" cy="2450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SzPct val="8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Tx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indent="-18288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6344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Tx/>
                  <a:buNone/>
                  <a:defRPr sz="12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0080" indent="-18288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marR="0" lvl="0" indent="-274320" algn="l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85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ade Gothic Next Light"/>
                    <a:ea typeface="+mn-ea"/>
                    <a:cs typeface="+mn-cs"/>
                  </a:rPr>
                  <a:t>Analytic Equation:                        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0.008881534082[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𝑐h𝑎𝑟𝑔𝑒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∗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𝑎𝑏𝑠</m:t>
                    </m:r>
                    <m:d>
                      <m:d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11−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33</m:t>
                        </m:r>
                      </m:e>
                    </m:d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]−4.840361695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−06[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11∗</m:t>
                    </m:r>
                    <m:d>
                      <m:d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𝑚𝑎𝑠𝑠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𝑐h𝑎𝑟𝑔𝑒</m:t>
                        </m:r>
                      </m:e>
                    </m:d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ade Gothic Next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AF216C2-D9BC-49E5-8436-CA57BE884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4407506"/>
                <a:ext cx="4654764" cy="2450494"/>
              </a:xfrm>
              <a:prstGeom prst="rect">
                <a:avLst/>
              </a:prstGeom>
              <a:blipFill>
                <a:blip r:embed="rId3"/>
                <a:stretch>
                  <a:fillRect l="-13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50319"/>
            <a:ext cx="3915439" cy="163353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Applied same parameters to predict </a:t>
            </a:r>
            <a:r>
              <a:rPr lang="en-US" sz="1600" dirty="0" err="1">
                <a:solidFill>
                  <a:schemeClr val="bg1"/>
                </a:solidFill>
              </a:rPr>
              <a:t>effitotsigned</a:t>
            </a:r>
            <a:r>
              <a:rPr lang="en-US" sz="1600" dirty="0">
                <a:solidFill>
                  <a:schemeClr val="bg1"/>
                </a:solidFill>
              </a:rPr>
              <a:t>. (</a:t>
            </a:r>
            <a:r>
              <a:rPr lang="en-US" sz="1600" dirty="0" err="1">
                <a:solidFill>
                  <a:schemeClr val="bg1"/>
                </a:solidFill>
              </a:rPr>
              <a:t>rung,maxcomp,dim</a:t>
            </a:r>
            <a:r>
              <a:rPr lang="en-US" sz="1600" dirty="0">
                <a:solidFill>
                  <a:schemeClr val="bg1"/>
                </a:solidFill>
              </a:rPr>
              <a:t> = 2)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Accuracy is high</a:t>
            </a:r>
          </a:p>
        </p:txBody>
      </p:sp>
    </p:spTree>
    <p:extLst>
      <p:ext uri="{BB962C8B-B14F-4D97-AF65-F5344CB8AC3E}">
        <p14:creationId xmlns:p14="http://schemas.microsoft.com/office/powerpoint/2010/main" val="25763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CDC21A-C349-40AD-9272-4F17AB63B1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61999" y="762000"/>
                <a:ext cx="3915439" cy="133566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Application to stratified </a:t>
                </a:r>
                <a:r>
                  <a:rPr lang="en-US" dirty="0" err="1">
                    <a:solidFill>
                      <a:schemeClr val="bg1"/>
                    </a:solidFill>
                  </a:rPr>
                  <a:t>mxenes</a:t>
                </a:r>
                <a:r>
                  <a:rPr lang="en-US" dirty="0">
                    <a:solidFill>
                      <a:schemeClr val="bg1"/>
                    </a:solidFill>
                  </a:rPr>
                  <a:t> data(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𝑇𝑜𝑡</m:t>
                        </m:r>
                      </m:sub>
                      <m:sup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</m:sup>
                    </m:sSubSup>
                  </m:oMath>
                </a14:m>
                <a:r>
                  <a:rPr lang="en-SG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CDC21A-C349-40AD-9272-4F17AB63B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61999" y="762000"/>
                <a:ext cx="3915439" cy="1335660"/>
              </a:xfrm>
              <a:blipFill>
                <a:blip r:embed="rId2"/>
                <a:stretch>
                  <a:fillRect l="-2492" t="-9132" r="-1713" b="-100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EB0E745-373A-4F4D-B472-610AA4877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9231" y="2251386"/>
                <a:ext cx="3915439" cy="163353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Applied best parameters from analysis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𝑇𝑜𝑡</m:t>
                        </m:r>
                      </m:sub>
                      <m: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with stratification by material group.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Accuracy is high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EB0E745-373A-4F4D-B472-610AA4877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9231" y="2251386"/>
                <a:ext cx="3915439" cy="1633537"/>
              </a:xfrm>
              <a:blipFill>
                <a:blip r:embed="rId3"/>
                <a:stretch>
                  <a:fillRect l="-1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95D23EF-0E34-45B9-9563-136FF5E64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83" y="1069450"/>
            <a:ext cx="6702067" cy="5026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61D907-946B-4211-AE78-12D228BB70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01" y="4149062"/>
                <a:ext cx="5334000" cy="2450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SzPct val="8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Tx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indent="-18288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6344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Tx/>
                  <a:buNone/>
                  <a:defRPr sz="12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0080" indent="-18288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marR="0" lvl="0" indent="-274320" algn="l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85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ade Gothic Next Light"/>
                    <a:ea typeface="+mn-ea"/>
                    <a:cs typeface="+mn-cs"/>
                  </a:rPr>
                  <a:t>Analytic Equation:                                       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215.127894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𝑎𝑡𝑜𝑚𝑖𝑐𝑠𝑡𝑎𝑡𝑒𝑠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  <m:d>
                          <m:d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𝑐h𝑎𝑟𝑔𝑒</m:t>
                            </m:r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𝑡𝑜𝑡𝑒𝑙𝑒𝑐𝑝𝑒𝑟𝑣𝑜𝑙𝑢𝑚𝑒</m:t>
                            </m:r>
                          </m:e>
                        </m:d>
                      </m:e>
                    </m:d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−8.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597285392[</m:t>
                    </m:r>
                    <m:d>
                      <m:d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33∗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𝑐h𝑎𝑟𝑔𝑒</m:t>
                        </m:r>
                      </m:e>
                    </m:d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∗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𝑎𝑡𝑜𝑚𝑖𝑐𝑠𝑡𝑎𝑡𝑒𝑠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ade Gothic Next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61D907-946B-4211-AE78-12D228BB7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01" y="4149062"/>
                <a:ext cx="5334000" cy="2450494"/>
              </a:xfrm>
              <a:prstGeom prst="rect">
                <a:avLst/>
              </a:prstGeom>
              <a:blipFill>
                <a:blip r:embed="rId5"/>
                <a:stretch>
                  <a:fillRect l="-114" r="-277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71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915439" cy="13199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Application to stratified </a:t>
            </a:r>
            <a:r>
              <a:rPr lang="en-US" dirty="0" err="1">
                <a:solidFill>
                  <a:schemeClr val="bg1"/>
                </a:solidFill>
              </a:rPr>
              <a:t>mxenes</a:t>
            </a:r>
            <a:r>
              <a:rPr lang="en-US" dirty="0">
                <a:solidFill>
                  <a:schemeClr val="bg1"/>
                </a:solidFill>
              </a:rPr>
              <a:t> data(Efficiency)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345735"/>
            <a:ext cx="3915439" cy="163353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Applied same parameters to predict </a:t>
            </a:r>
            <a:r>
              <a:rPr lang="en-US" sz="1600" dirty="0" err="1">
                <a:solidFill>
                  <a:schemeClr val="bg1"/>
                </a:solidFill>
              </a:rPr>
              <a:t>effitotsigned</a:t>
            </a:r>
            <a:r>
              <a:rPr lang="en-US" sz="1600" dirty="0">
                <a:solidFill>
                  <a:schemeClr val="bg1"/>
                </a:solidFill>
              </a:rPr>
              <a:t> with stratification by material group. (</a:t>
            </a:r>
            <a:r>
              <a:rPr lang="en-US" sz="1600" dirty="0" err="1">
                <a:solidFill>
                  <a:schemeClr val="bg1"/>
                </a:solidFill>
              </a:rPr>
              <a:t>rung,maxcomp,dim</a:t>
            </a:r>
            <a:r>
              <a:rPr lang="en-US" sz="1600" dirty="0">
                <a:solidFill>
                  <a:schemeClr val="bg1"/>
                </a:solidFill>
              </a:rPr>
              <a:t> = 2)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Accuracy is high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5EDFF18-0F20-4782-B5FC-50CE34774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92" y="919606"/>
            <a:ext cx="6901858" cy="5176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AF216C2-D9BC-49E5-8436-CA57BE8843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1999" y="4371725"/>
                <a:ext cx="4654764" cy="2450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SzPct val="8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Tx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indent="-18288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6344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Tx/>
                  <a:buNone/>
                  <a:defRPr sz="12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0080" indent="-18288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5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marR="0" lvl="0" indent="-274320" algn="l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85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ade Gothic Next Light"/>
                    <a:ea typeface="+mn-ea"/>
                    <a:cs typeface="+mn-cs"/>
                  </a:rPr>
                  <a:t>Analytic Equation:                        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0.3931274926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𝑐h𝑎𝑟𝑔𝑒</m:t>
                            </m:r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𝑎𝑡𝑜𝑚𝑖𝑐</m:t>
                            </m:r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_</m:t>
                            </m:r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𝑡𝑜𝑡</m:t>
                            </m:r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_</m:t>
                            </m:r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𝑒𝑙𝑒𝑐</m:t>
                            </m:r>
                          </m:e>
                        </m:d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𝑐h𝑎𝑟𝑔𝑒</m:t>
                        </m:r>
                      </m:e>
                    </m:d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0.1873179569[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𝑐h𝑎𝑟𝑔𝑒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∗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𝑎𝑡𝑜𝑚𝑖𝑐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_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𝑡𝑜𝑡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_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𝑒𝑙𝑒𝑐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𝑑𝑒𝑛𝑠𝑖𝑡𝑦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)]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ade Gothic Next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AF216C2-D9BC-49E5-8436-CA57BE884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4371725"/>
                <a:ext cx="4654764" cy="2450494"/>
              </a:xfrm>
              <a:prstGeom prst="rect">
                <a:avLst/>
              </a:prstGeom>
              <a:blipFill>
                <a:blip r:embed="rId3"/>
                <a:stretch>
                  <a:fillRect l="-13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525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31BF-9793-4F2E-AA8F-4E50F0322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581369"/>
          </a:xfrm>
        </p:spPr>
        <p:txBody>
          <a:bodyPr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SISSO-HEAS results analysis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A7603-9155-496C-9C7C-E5481183B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67" r="4068" b="2"/>
          <a:stretch/>
        </p:blipFill>
        <p:spPr>
          <a:xfrm>
            <a:off x="6858000" y="762001"/>
            <a:ext cx="4578306" cy="53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92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43" name="Oval 42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Methodology</a:t>
            </a:r>
            <a:endParaRPr lang="en-SG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67909"/>
            <a:ext cx="6096000" cy="4488511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Selected target variable. (Elongation, YS, HV, UTS)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Used OMP on HEAS data to select 5 most correlated features.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Applied SISSO to the set of selected features, with hyperparameter tuning (range 1 to 3) and 5-fold cross-validation for rung, dimension and maximum complexity. (most frequent optimal combination of parameters: 1,2,1)</a:t>
            </a:r>
          </a:p>
          <a:p>
            <a:pPr>
              <a:lnSpc>
                <a:spcPct val="120000"/>
              </a:lnSpc>
            </a:pPr>
            <a:endParaRPr lang="en-SG" dirty="0"/>
          </a:p>
          <a:p>
            <a:pPr>
              <a:lnSpc>
                <a:spcPct val="120000"/>
              </a:lnSpc>
            </a:pPr>
            <a:r>
              <a:rPr lang="en-SG" dirty="0"/>
              <a:t>Repeated for HEAS data with only composition features and with only physical features to compare results.</a:t>
            </a:r>
          </a:p>
        </p:txBody>
      </p:sp>
    </p:spTree>
    <p:extLst>
      <p:ext uri="{BB962C8B-B14F-4D97-AF65-F5344CB8AC3E}">
        <p14:creationId xmlns:p14="http://schemas.microsoft.com/office/powerpoint/2010/main" val="4154093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E348-46AA-41AA-B04E-93802286F73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839968" cy="12674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Target variable: Elongation(%)</a:t>
            </a:r>
            <a:endParaRPr kumimoji="0" lang="en-SG" sz="2800" b="1" i="0" u="sng" strike="noStrike" kern="1200" cap="all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1695475"/>
                  </p:ext>
                </p:extLst>
              </p:nvPr>
            </p:nvGraphicFramePr>
            <p:xfrm>
              <a:off x="79954" y="1001042"/>
              <a:ext cx="11974224" cy="5197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50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2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Dataset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Whole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Composition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Physical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𝟗𝟕𝟖𝟏𝟕𝟎𝟗𝟑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𝑵𝒊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𝟕𝟔𝟏𝟐𝟖𝟗𝟖𝟑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𝑴𝒊𝒙𝒊𝒏𝒈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𝒆𝒏𝒕𝒉𝒂𝒍𝒑𝒚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𝑬𝒍𝒆𝒄𝒕𝒓𝒐𝒏𝒆𝒈𝒂𝒕𝒊𝒗𝒊𝒕𝒚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𝒍𝒐𝒄𝒂𝒍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𝒎𝒊𝒔𝒎𝒂𝒕𝒄𝒉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algn="l"/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𝟓𝟓</m:t>
                              </m:r>
                              <m:r>
                                <a:rPr lang="it-IT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𝟎𝟕𝟏𝟎𝟒𝟏𝟐𝟕</m:t>
                              </m:r>
                              <m:r>
                                <a:rPr lang="it-IT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𝑨𝒍</m:t>
                              </m:r>
                              <m:r>
                                <a:rPr lang="it-IT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𝑴𝒐</m:t>
                              </m:r>
                              <m:r>
                                <a:rPr lang="it-IT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 +</m:t>
                              </m:r>
                              <m:r>
                                <a:rPr lang="it-IT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𝟏𝟓𝟏𝟔</m:t>
                              </m:r>
                              <m:r>
                                <a:rPr lang="it-IT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2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𝟔𝟏𝟑𝟗𝟕</m:t>
                              </m:r>
                              <m:sSup>
                                <m:sSupPr>
                                  <m:ctrlPr>
                                    <a:rPr lang="it-IT" sz="12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1200" b="1" i="1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200" b="1" i="1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𝑪𝒐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SG" sz="12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𝟕𝟕𝟕𝟓𝟎𝟕𝟕𝟑𝟒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𝑴𝒊𝒙𝒊𝒏𝒈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𝒆𝒏𝒕𝒉𝒂𝒍𝒑𝒚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𝑰𝒏𝒕𝒆𝒓𝒂𝒏𝒕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𝒆𝒍𝒆𝒄𝒕𝒓𝒐𝒏𝒔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𝟑𝟎𝟎𝟔𝟓𝟕𝟎𝟗𝟑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𝑰𝒏𝒕𝒆𝒓𝒂𝒏𝒕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𝒆𝒍𝒆𝒄𝒕𝒓𝒐𝒏𝒔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algn="l"/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1695475"/>
                  </p:ext>
                </p:extLst>
              </p:nvPr>
            </p:nvGraphicFramePr>
            <p:xfrm>
              <a:off x="79954" y="1001042"/>
              <a:ext cx="11974224" cy="5197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50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2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Dataset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Whole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Composition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Physical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5565" t="-411976" r="-216696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6077" t="-411976" r="-100322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6077" t="-411976" r="-322" b="-1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00E9F76-C803-4F24-A316-7C6B8C060E46}"/>
              </a:ext>
            </a:extLst>
          </p:cNvPr>
          <p:cNvSpPr txBox="1"/>
          <p:nvPr/>
        </p:nvSpPr>
        <p:spPr>
          <a:xfrm>
            <a:off x="79953" y="6365020"/>
            <a:ext cx="847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Accuracy (worst to best): Composition -&gt; Physical -&gt; Whole  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163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E348-46AA-41AA-B04E-93802286F73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839968" cy="12674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Target variable: </a:t>
            </a:r>
            <a:r>
              <a:rPr kumimoji="0" lang="en-US" sz="2800" b="1" i="0" u="sng" strike="noStrike" kern="1200" cap="all" spc="6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hv</a:t>
            </a:r>
            <a:endParaRPr kumimoji="0" lang="en-SG" sz="2800" b="1" i="0" u="sng" strike="noStrike" kern="1200" cap="all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6846607"/>
                  </p:ext>
                </p:extLst>
              </p:nvPr>
            </p:nvGraphicFramePr>
            <p:xfrm>
              <a:off x="79954" y="1001042"/>
              <a:ext cx="11974224" cy="5197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Dataset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Whole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Composition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Physical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𝟗𝟕𝟗𝟗𝟐𝟖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𝒆𝒙𝒑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𝑬𝒍𝒆𝒄𝒕𝒓𝒐𝒏𝒆𝒈𝒂𝒕𝒊𝒗𝒊𝒕𝒚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𝟕𝟔𝟔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𝟓𝟎𝟎𝟔𝟕𝟔𝟒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𝒔𝒕𝒓𝒆𝒏𝒈𝒕𝒉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𝟖𝟔𝟏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𝟓𝟔𝟎𝟑𝟏𝟎𝟔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𝑪𝒐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𝟒𝟑𝟏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𝟔𝟗𝟒𝟑𝟒𝟕𝟗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𝑨𝒍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𝒁𝒓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𝟓𝟎𝟑𝟒𝟓𝟖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𝑬𝒍𝒆𝒄𝒕𝒓𝒐𝒏𝒆𝒈𝒂𝒕𝒊𝒗𝒊𝒕𝒚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𝒔𝒕𝒓𝒆𝒏𝒈𝒕𝒉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+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𝟑𝟑𝟑𝟒𝟗𝟓𝟖𝟕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𝑴𝒊𝒙𝒊𝒏𝒈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𝒆𝒏𝒕𝒉𝒂𝒍𝒑𝒚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𝑽𝑬𝑪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6846607"/>
                  </p:ext>
                </p:extLst>
              </p:nvPr>
            </p:nvGraphicFramePr>
            <p:xfrm>
              <a:off x="79954" y="1001042"/>
              <a:ext cx="11974224" cy="5197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Dataset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Whole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Composition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Physical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5565" t="-411976" r="-216696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6077" t="-411976" r="-100322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6077" t="-411976" r="-322" b="-1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00E9F76-C803-4F24-A316-7C6B8C060E46}"/>
              </a:ext>
            </a:extLst>
          </p:cNvPr>
          <p:cNvSpPr txBox="1"/>
          <p:nvPr/>
        </p:nvSpPr>
        <p:spPr>
          <a:xfrm>
            <a:off x="79953" y="6365020"/>
            <a:ext cx="847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Accuracy (worst to best): Composition -&gt; Whole -&gt; Physical  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114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E348-46AA-41AA-B04E-93802286F73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839968" cy="12674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Target variable: UTS(MPA)</a:t>
            </a:r>
            <a:endParaRPr kumimoji="0" lang="en-SG" sz="2800" b="1" i="0" u="sng" strike="noStrike" kern="1200" cap="all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0894896"/>
                  </p:ext>
                </p:extLst>
              </p:nvPr>
            </p:nvGraphicFramePr>
            <p:xfrm>
              <a:off x="79954" y="1001042"/>
              <a:ext cx="11974224" cy="5197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Dataset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Whole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Composition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Physical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𝟓𝟓𝟏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𝟕𝟏𝟎𝟗𝟕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𝑹𝒂𝒅𝒊𝒊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𝒈𝒂𝒎𝒎𝒂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𝟑𝟓𝟏𝟓𝟒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𝟖𝟑𝟑𝟔𝟒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𝟑𝟏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𝟕𝟗𝟒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𝟔𝟒𝟎𝟏𝟗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𝑴𝒐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𝒁𝒓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−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𝟐𝟒𝟗𝟗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𝟖𝟏𝟐𝟗𝟒𝟓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𝑪𝒖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𝑴𝒏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𝟑𝟑𝟓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𝟕𝟎𝟔𝟔𝟔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𝑹𝒂𝒅𝒊𝒊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𝒈𝒂𝒎𝒎𝒂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𝟑𝟑𝟕𝟖𝟒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𝟐𝟖𝟑𝟑𝟗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0894896"/>
                  </p:ext>
                </p:extLst>
              </p:nvPr>
            </p:nvGraphicFramePr>
            <p:xfrm>
              <a:off x="79954" y="1001042"/>
              <a:ext cx="11974224" cy="5197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Dataset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Whole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Composition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Physical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5565" t="-411976" r="-216696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6077" t="-411976" r="-100322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6077" t="-411976" r="-322" b="-1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00E9F76-C803-4F24-A316-7C6B8C060E46}"/>
              </a:ext>
            </a:extLst>
          </p:cNvPr>
          <p:cNvSpPr txBox="1"/>
          <p:nvPr/>
        </p:nvSpPr>
        <p:spPr>
          <a:xfrm>
            <a:off x="79954" y="6321288"/>
            <a:ext cx="847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Accuracy (worst to best): Composition -&gt; Physical = Whole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91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E348-46AA-41AA-B04E-93802286F73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839968" cy="12674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Target variable: </a:t>
            </a:r>
            <a:r>
              <a:rPr kumimoji="0" lang="en-US" sz="2800" b="1" i="0" u="sng" strike="noStrike" kern="1200" cap="all" spc="6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ys</a:t>
            </a:r>
            <a:r>
              <a:rPr kumimoji="0" lang="en-US" sz="2800" b="1" i="0" u="sng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(MPA)</a:t>
            </a:r>
            <a:endParaRPr kumimoji="0" lang="en-SG" sz="2800" b="1" i="0" u="sng" strike="noStrike" kern="1200" cap="all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3024027"/>
                  </p:ext>
                </p:extLst>
              </p:nvPr>
            </p:nvGraphicFramePr>
            <p:xfrm>
              <a:off x="79954" y="1001042"/>
              <a:ext cx="11974224" cy="5197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Dataset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Whole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Composition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Physical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𝟐𝟔𝟓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𝟓𝟓𝟑𝟑𝟓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𝑬𝒍𝒆𝒄𝒕𝒓𝒐𝒏𝒆𝒈𝒂𝒕𝒊𝒗𝒊𝒕𝒚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𝑴𝒈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𝟐𝟎𝟔𝟕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𝟖𝟓𝟖𝟓𝟗𝟗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𝑪𝒖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𝟐𝟓𝟔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𝟑𝟔𝟓𝟎𝟗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𝑴𝒏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𝑪𝒓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+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𝟏𝟑𝟏𝟒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𝟎𝟑𝟔𝟔𝟑𝟗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𝒂𝒃𝒔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𝑪𝒐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𝑴𝒐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−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𝟒𝟓𝟎𝟖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𝟖𝟕𝟑𝟐𝟑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𝒂𝒃𝒔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𝑪𝒐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𝑴𝒈</m:t>
                                </m:r>
                                <m:r>
                                  <a:rPr lang="pl-PL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𝟗𝟗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𝟗𝟕𝟑𝟓𝟎𝟕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𝒀𝒂𝒏𝒈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𝑬𝒍𝒆𝒄𝒕𝒓𝒐𝒏𝒆𝒈𝒂𝒕𝒊𝒗𝒊𝒕𝒚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𝟔𝟏𝟖𝟐𝟗𝟐𝟓𝟏𝟔𝟏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𝑽𝑬𝑪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𝒎𝒆𝒂𝒏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3024027"/>
                  </p:ext>
                </p:extLst>
              </p:nvPr>
            </p:nvGraphicFramePr>
            <p:xfrm>
              <a:off x="79954" y="1001042"/>
              <a:ext cx="11974224" cy="5197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Dataset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Whole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Composition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Physical data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5565" t="-411976" r="-216696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6077" t="-411976" r="-100322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6077" t="-411976" r="-322" b="-1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00E9F76-C803-4F24-A316-7C6B8C060E46}"/>
              </a:ext>
            </a:extLst>
          </p:cNvPr>
          <p:cNvSpPr txBox="1"/>
          <p:nvPr/>
        </p:nvSpPr>
        <p:spPr>
          <a:xfrm>
            <a:off x="79954" y="6321288"/>
            <a:ext cx="847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Accuracy (worst to best): Whole -&gt; Composition -&gt; Physical  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20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09949130-F4C8-4E64-AD1A-B3611E435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Oval 21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Overview of </a:t>
            </a:r>
            <a:r>
              <a:rPr lang="en-US" dirty="0" err="1"/>
              <a:t>sisso</a:t>
            </a:r>
            <a:endParaRPr lang="en-SG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79" y="485030"/>
            <a:ext cx="5227983" cy="570506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Regressor technique which yields predictive surrogate models expressed as analytical formula.</a:t>
            </a:r>
          </a:p>
          <a:p>
            <a:endParaRPr lang="en-US" sz="2000" dirty="0"/>
          </a:p>
          <a:p>
            <a:r>
              <a:rPr lang="en-US" sz="2000" dirty="0"/>
              <a:t>Used in conjunction with compressed sensing techniques to filter features.(OMP)</a:t>
            </a:r>
          </a:p>
          <a:p>
            <a:endParaRPr lang="en-US" sz="2000" dirty="0"/>
          </a:p>
          <a:p>
            <a:r>
              <a:rPr lang="en-US" sz="2000" dirty="0"/>
              <a:t>Overcomes limitation of smaller datasets.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991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43" name="Oval 42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596" y="2287493"/>
            <a:ext cx="3664808" cy="22830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Notable results</a:t>
            </a:r>
            <a:endParaRPr lang="en-SG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337625"/>
            <a:ext cx="6065520" cy="5753685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For all targets, using only composition data was less accurate than only physical data. 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For targets HV, YS, whole data was less accurate than only physical. This implies that adding composition data as predictors reduced the overall accuracy.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Only for target Elongation, whole data was more accurate than physical. This implies that composition data helped improve accuracy.</a:t>
            </a:r>
          </a:p>
          <a:p>
            <a:pPr>
              <a:lnSpc>
                <a:spcPct val="120000"/>
              </a:lnSpc>
            </a:pPr>
            <a:endParaRPr lang="en-SG" sz="1600" dirty="0"/>
          </a:p>
          <a:p>
            <a:pPr>
              <a:lnSpc>
                <a:spcPct val="120000"/>
              </a:lnSpc>
            </a:pPr>
            <a:r>
              <a:rPr lang="en-SG" sz="1600" dirty="0"/>
              <a:t>For target YS, composition features made up a larger proportion of the features used in whole data compared to other targets. (3 comp. and 1 </a:t>
            </a:r>
            <a:r>
              <a:rPr lang="en-SG" sz="1600" dirty="0" err="1"/>
              <a:t>phy</a:t>
            </a:r>
            <a:r>
              <a:rPr lang="en-SG" sz="1600" dirty="0"/>
              <a:t>. feat. vs 1 comp. and 3 </a:t>
            </a:r>
            <a:r>
              <a:rPr lang="en-SG" sz="1600" dirty="0" err="1"/>
              <a:t>phy</a:t>
            </a:r>
            <a:r>
              <a:rPr lang="en-SG" sz="1600" dirty="0"/>
              <a:t>. feat.) However, using whole data performed worse than composition or physical data only in this case.</a:t>
            </a:r>
          </a:p>
        </p:txBody>
      </p:sp>
    </p:spTree>
    <p:extLst>
      <p:ext uri="{BB962C8B-B14F-4D97-AF65-F5344CB8AC3E}">
        <p14:creationId xmlns:p14="http://schemas.microsoft.com/office/powerpoint/2010/main" val="45449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31BF-9793-4F2E-AA8F-4E50F0322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581369"/>
          </a:xfrm>
        </p:spPr>
        <p:txBody>
          <a:bodyPr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Multi-task </a:t>
            </a:r>
            <a:r>
              <a:rPr lang="en-US" dirty="0" err="1"/>
              <a:t>sisso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A7603-9155-496C-9C7C-E5481183B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67" r="4068" b="2"/>
          <a:stretch/>
        </p:blipFill>
        <p:spPr>
          <a:xfrm>
            <a:off x="6858000" y="762001"/>
            <a:ext cx="4578306" cy="53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86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43" name="Oval 42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overview</a:t>
            </a:r>
            <a:endParaRPr lang="en-SG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67909"/>
            <a:ext cx="6096000" cy="5780599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Takes as inputs, “X” data columns and multiple “Y” target columns.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SG" dirty="0"/>
              <a:t>For each feature (variable in the equation), single-task SISSO is run for each individual “Y” target column. </a:t>
            </a:r>
          </a:p>
          <a:p>
            <a:pPr marL="0" indent="0">
              <a:lnSpc>
                <a:spcPct val="120000"/>
              </a:lnSpc>
              <a:buNone/>
            </a:pPr>
            <a:endParaRPr lang="en-SG" dirty="0"/>
          </a:p>
          <a:p>
            <a:pPr>
              <a:lnSpc>
                <a:spcPct val="120000"/>
              </a:lnSpc>
            </a:pPr>
            <a:r>
              <a:rPr lang="en-SG" dirty="0"/>
              <a:t>RMSE for that feature is calculated as the average RMSE of each single task run, and the features which minimise RMSE are selected for usage in the equation.</a:t>
            </a:r>
          </a:p>
          <a:p>
            <a:pPr>
              <a:lnSpc>
                <a:spcPct val="120000"/>
              </a:lnSpc>
            </a:pPr>
            <a:endParaRPr lang="en-SG" dirty="0"/>
          </a:p>
          <a:p>
            <a:pPr>
              <a:lnSpc>
                <a:spcPct val="120000"/>
              </a:lnSpc>
            </a:pPr>
            <a:r>
              <a:rPr lang="en-SG" dirty="0"/>
              <a:t>Generates analytic equation for each target, with a fixed set of features. i.e. All targets share the same features but with different coefficients in their equations.</a:t>
            </a:r>
          </a:p>
          <a:p>
            <a:pPr>
              <a:lnSpc>
                <a:spcPct val="120000"/>
              </a:lnSpc>
            </a:pPr>
            <a:endParaRPr lang="en-SG" dirty="0"/>
          </a:p>
          <a:p>
            <a:pPr>
              <a:lnSpc>
                <a:spcPct val="120000"/>
              </a:lnSpc>
            </a:pPr>
            <a:r>
              <a:rPr lang="en-SG" dirty="0"/>
              <a:t>Advantages: Predictions are generated for NA values.</a:t>
            </a:r>
          </a:p>
        </p:txBody>
      </p:sp>
    </p:spTree>
    <p:extLst>
      <p:ext uri="{BB962C8B-B14F-4D97-AF65-F5344CB8AC3E}">
        <p14:creationId xmlns:p14="http://schemas.microsoft.com/office/powerpoint/2010/main" val="3730482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43" name="Oval 42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Application to </a:t>
            </a:r>
            <a:r>
              <a:rPr lang="en-US" dirty="0" err="1"/>
              <a:t>heas</a:t>
            </a:r>
            <a:r>
              <a:rPr lang="en-US" dirty="0"/>
              <a:t> dataset</a:t>
            </a:r>
            <a:endParaRPr lang="en-SG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67909"/>
            <a:ext cx="6096000" cy="5780599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“Y” target variables are input as </a:t>
            </a:r>
            <a:r>
              <a:rPr lang="sv-SE" dirty="0"/>
              <a:t>'YS (MPa)', ’HV’ and 'UTS (MPa)’.</a:t>
            </a:r>
          </a:p>
          <a:p>
            <a:pPr>
              <a:lnSpc>
                <a:spcPct val="120000"/>
              </a:lnSpc>
            </a:pPr>
            <a:endParaRPr lang="sv-SE" dirty="0"/>
          </a:p>
          <a:p>
            <a:pPr>
              <a:lnSpc>
                <a:spcPct val="120000"/>
              </a:lnSpc>
            </a:pPr>
            <a:r>
              <a:rPr lang="sv-SE" dirty="0"/>
              <a:t>Performed with only physical data.</a:t>
            </a:r>
          </a:p>
          <a:p>
            <a:pPr>
              <a:lnSpc>
                <a:spcPct val="120000"/>
              </a:lnSpc>
            </a:pPr>
            <a:endParaRPr lang="sv-SE" dirty="0"/>
          </a:p>
          <a:p>
            <a:pPr>
              <a:lnSpc>
                <a:spcPct val="120000"/>
              </a:lnSpc>
            </a:pPr>
            <a:r>
              <a:rPr lang="sv-SE" dirty="0"/>
              <a:t>Run with configuration rung = 2, dimension = 2 and complexity 2.</a:t>
            </a:r>
          </a:p>
          <a:p>
            <a:pPr>
              <a:lnSpc>
                <a:spcPct val="120000"/>
              </a:lnSpc>
            </a:pPr>
            <a:endParaRPr lang="sv-SE" dirty="0"/>
          </a:p>
          <a:p>
            <a:pPr>
              <a:lnSpc>
                <a:spcPct val="120000"/>
              </a:lnSpc>
            </a:pPr>
            <a:r>
              <a:rPr lang="sv-SE" dirty="0"/>
              <a:t>Run with configuration rung = 1, dimension = 2 and complexity 1.</a:t>
            </a:r>
          </a:p>
          <a:p>
            <a:pPr>
              <a:lnSpc>
                <a:spcPct val="120000"/>
              </a:lnSpc>
            </a:pPr>
            <a:endParaRPr lang="en-SG" dirty="0"/>
          </a:p>
          <a:p>
            <a:pPr>
              <a:lnSpc>
                <a:spcPct val="120000"/>
              </a:lnSpc>
            </a:pPr>
            <a:r>
              <a:rPr lang="en-SG" dirty="0"/>
              <a:t>Compared with previous results with optimal config:1,2,1 for config:1,2,1.</a:t>
            </a:r>
          </a:p>
        </p:txBody>
      </p:sp>
    </p:spTree>
    <p:extLst>
      <p:ext uri="{BB962C8B-B14F-4D97-AF65-F5344CB8AC3E}">
        <p14:creationId xmlns:p14="http://schemas.microsoft.com/office/powerpoint/2010/main" val="3033072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E348-46AA-41AA-B04E-93802286F73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41126" cy="12674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Config</a:t>
            </a:r>
            <a:r>
              <a:rPr kumimoji="0" lang="en-US" sz="2800" b="1" i="0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: rung=2,dim=2,comp=2</a:t>
            </a:r>
            <a:endParaRPr kumimoji="0" lang="en-SG" sz="2800" b="1" i="0" u="sng" strike="noStrike" kern="1200" cap="all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9172169"/>
                  </p:ext>
                </p:extLst>
              </p:nvPr>
            </p:nvGraphicFramePr>
            <p:xfrm>
              <a:off x="79954" y="1001042"/>
              <a:ext cx="11974224" cy="535560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Target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YS (MPa)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HV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UTS (MPa)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8748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𝟒𝟖𝟖𝟐𝟕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𝟑𝟓𝟑𝟖𝟗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  <m:d>
                                      <m:dPr>
                                        <m:ctrlP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𝑹𝒂𝒅𝒊𝒊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𝒈𝒂𝒎𝒎𝒂</m:t>
                                        </m:r>
                                      </m:e>
                                    </m:d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𝑺𝒉𝒆𝒂𝒓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𝒎𝒐𝒅𝒖𝒍𝒖𝒔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𝒔𝒕𝒓𝒆𝒏𝒈𝒕𝒉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e>
                                </m:d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b="1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𝟓𝟔𝟑𝟑𝟕𝟕𝟕𝟑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𝒂𝒃𝒔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𝑰𝒏𝒕𝒆𝒓𝒂𝒏𝒕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𝒆𝒍𝒆𝒄𝒕𝒓𝒐𝒏𝒔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𝑴𝒊𝒙𝒊𝒏𝒈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𝒆𝒏𝒕𝒉𝒂𝒍𝒑𝒚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𝒍𝒐𝒄𝒂𝒍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𝒎𝒊𝒔𝒎𝒂𝒕𝒄𝒉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𝟓𝟏𝟒𝟎𝟗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𝟔𝟖𝟐𝟎𝟖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  <m:d>
                                      <m:dPr>
                                        <m:ctrlP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𝑹𝒂𝒅𝒊𝒊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𝒈𝒂𝒎𝒎𝒂</m:t>
                                        </m:r>
                                      </m:e>
                                    </m:d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𝑺𝒉𝒆𝒂𝒓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𝒎𝒐𝒅𝒖𝒍𝒖𝒔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𝒔𝒕𝒓𝒆𝒏𝒈𝒕𝒉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e>
                                </m:d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b="1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𝟔𝟎𝟐𝟐𝟔𝟗𝟖𝟏𝟎𝟏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𝒂𝒃𝒔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𝑰𝒏𝒕𝒆𝒓𝒂𝒏𝒕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𝒆𝒍𝒆𝒄𝒕𝒓𝒐𝒏𝒔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𝑴𝒊𝒙𝒊𝒏𝒈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𝒆𝒏𝒕𝒉𝒂𝒍𝒑𝒚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𝒍𝒐𝒄𝒂𝒍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𝒎𝒊𝒔𝒎𝒂𝒕𝒄𝒉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𝟏𝟖𝟖𝟔𝟔𝟏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𝟑𝟎𝟕𝟐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  <m:d>
                                      <m:dPr>
                                        <m:ctrlP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𝑹𝒂𝒅𝒊𝒊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𝒈𝒂𝒎𝒎𝒂</m:t>
                                        </m:r>
                                      </m:e>
                                    </m:d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𝑺𝒉𝒆𝒂𝒓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𝒎𝒐𝒅𝒖𝒍𝒖𝒔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𝒔𝒕𝒓𝒆𝒏𝒈𝒕𝒉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e>
                                </m:d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b="1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𝟏𝟎𝟐𝟐𝟒𝟐𝟒𝟏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𝒂𝒃𝒔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𝑰𝒏𝒕𝒆𝒓𝒂𝒏𝒕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𝒆𝒍𝒆𝒄𝒕𝒓𝒐𝒏𝒔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𝑴𝒊𝒙𝒊𝒏𝒈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𝒆𝒏𝒕𝒉𝒂𝒍𝒑𝒚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𝒍𝒐𝒄𝒂𝒍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𝒎𝒊𝒔𝒎𝒂𝒕𝒄𝒉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9172169"/>
                  </p:ext>
                </p:extLst>
              </p:nvPr>
            </p:nvGraphicFramePr>
            <p:xfrm>
              <a:off x="79954" y="1001042"/>
              <a:ext cx="11974224" cy="535560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Target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YS (MPa)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HV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UTS (MPa)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1761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5565" t="-356477" r="-216696" b="-1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6077" t="-356477" r="-100322" b="-1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6077" t="-356477" r="-322" b="-1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33366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E348-46AA-41AA-B04E-93802286F73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041126" cy="12674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Config</a:t>
            </a:r>
            <a:r>
              <a:rPr kumimoji="0" lang="en-US" sz="2800" b="1" i="0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: rung=1,dim=2,comp=1</a:t>
            </a:r>
            <a:endParaRPr kumimoji="0" lang="en-SG" sz="2800" b="1" i="0" u="sng" strike="noStrike" kern="1200" cap="all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6059373"/>
                  </p:ext>
                </p:extLst>
              </p:nvPr>
            </p:nvGraphicFramePr>
            <p:xfrm>
              <a:off x="79954" y="1001042"/>
              <a:ext cx="11974224" cy="5197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Target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YS (MPa)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HV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UTS (MPa)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𝟏𝟓𝟏𝟐𝟓𝟑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𝟑𝟑𝟕𝟑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𝒀𝒂𝒏𝒈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𝒅𝒆𝒍𝒕𝒂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𝑺𝒉𝒆𝒂𝒓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𝒎𝒐𝒅𝒖𝒍𝒖𝒔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𝒔𝒕𝒓𝒆𝒏𝒈𝒕𝒉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e>
                                </m:d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b="1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𝟏𝟐𝟕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𝟒𝟖𝟒𝟒𝟕𝟏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𝒂𝒃𝒔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𝑽𝑬𝑪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𝒄𝒐𝒉𝒆𝒔𝒊𝒗𝒆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𝒆𝒏𝒆𝒓𝒈𝒚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𝟕𝟕𝟐𝟓𝟒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𝟔𝟏𝟔𝟗𝟐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𝒀𝒂𝒏𝒈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𝒅𝒆𝒍𝒕𝒂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𝑺𝒉𝒆𝒂𝒓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𝒎𝒐𝒅𝒖𝒍𝒖𝒔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𝒔𝒕𝒓𝒆𝒏𝒈𝒕𝒉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e>
                                </m:d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b="1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𝟕𝟑𝟏𝟏𝟑𝟑𝟒𝟕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𝒂𝒃𝒔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𝑽𝑬𝑪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𝒄𝒐𝒉𝒆𝒔𝒊𝒗𝒆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𝒆𝒏𝒆𝒓𝒈𝒚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𝟑𝟒𝟖𝟕𝟕𝟓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𝟖𝟒𝟓𝟑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𝒀𝒂𝒏𝒈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𝒅𝒆𝒍𝒕𝒂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𝑺𝒉𝒆𝒂𝒓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𝒎𝒐𝒅𝒖𝒍𝒖𝒔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𝒔𝒕𝒓𝒆𝒏𝒈𝒕𝒉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e>
                                </m:d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b="1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𝟑𝟏𝟔𝟑𝟖𝟐𝟎𝟐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𝒂𝒃𝒔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𝑽𝑬𝑪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𝒄𝒐𝒉𝒆𝒔𝒊𝒗𝒆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𝒆𝒏𝒆𝒓𝒈𝒚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6059373"/>
                  </p:ext>
                </p:extLst>
              </p:nvPr>
            </p:nvGraphicFramePr>
            <p:xfrm>
              <a:off x="79954" y="1001042"/>
              <a:ext cx="11974224" cy="5197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  <a:gridCol w="3788796">
                      <a:extLst>
                        <a:ext uri="{9D8B030D-6E8A-4147-A177-3AD203B41FA5}">
                          <a16:colId xmlns:a16="http://schemas.microsoft.com/office/drawing/2014/main" val="1896594465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Target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YS (MPa)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HV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UTS (MPa)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5565" t="-411976" r="-216696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6077" t="-411976" r="-100322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6077" t="-411976" r="-322" b="-1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677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E348-46AA-41AA-B04E-93802286F73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912041" cy="12674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Comparison</a:t>
            </a:r>
            <a:r>
              <a:rPr kumimoji="0" lang="en-US" sz="2800" b="1" i="0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: Ys(MPA)</a:t>
            </a:r>
            <a:endParaRPr kumimoji="0" lang="en-SG" sz="2800" b="1" i="0" u="sng" strike="noStrike" kern="1200" cap="all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5007962"/>
                  </p:ext>
                </p:extLst>
              </p:nvPr>
            </p:nvGraphicFramePr>
            <p:xfrm>
              <a:off x="79954" y="1001042"/>
              <a:ext cx="8185428" cy="52973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SISSO Type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Multi-task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Single-task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𝟏𝟓𝟏𝟐𝟓𝟑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𝟑𝟑𝟕𝟑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𝒀𝒂𝒏𝒈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𝒅𝒆𝒍𝒕𝒂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𝑺𝒉𝒆𝒂𝒓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𝒎𝒐𝒅𝒖𝒍𝒖𝒔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𝒔𝒕𝒓𝒆𝒏𝒈𝒕𝒉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e>
                                </m:d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b="1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𝟏𝟐𝟕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𝟒𝟖𝟒𝟒𝟕𝟏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𝒂𝒃𝒔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𝑽𝑬𝑪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𝒄𝒐𝒉𝒆𝒔𝒊𝒗𝒆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𝒆𝒏𝒆𝒓𝒈𝒚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𝟗𝟒𝟗𝟗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𝟗𝟕𝟑𝟓𝟎𝟕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𝒀𝒂𝒏𝒈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𝑬𝒍𝒆𝒄𝒕𝒓𝒐𝒏𝒆𝒈𝒂𝒕𝒊𝒗𝒊𝒕𝒚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𝟔𝟏𝟖𝟐𝟗𝟐𝟓𝟏𝟔𝟏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𝑽𝑬𝑪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𝒎𝒆𝒂𝒏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5007962"/>
                  </p:ext>
                </p:extLst>
              </p:nvPr>
            </p:nvGraphicFramePr>
            <p:xfrm>
              <a:off x="79954" y="1001042"/>
              <a:ext cx="8185428" cy="52973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SISSO Type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Multi-task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Single-task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565" t="-422156" r="-108522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077" t="-422156" r="-322" b="-1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F586A8-E3B1-455A-93A3-77AB7B7A4B8C}"/>
              </a:ext>
            </a:extLst>
          </p:cNvPr>
          <p:cNvSpPr txBox="1">
            <a:spLocks/>
          </p:cNvSpPr>
          <p:nvPr/>
        </p:nvSpPr>
        <p:spPr>
          <a:xfrm>
            <a:off x="8539701" y="795131"/>
            <a:ext cx="3176546" cy="42841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Configuration: 1,2,1 is used for both.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Multi-task performs better in comparison to single-task.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YS data has 56 nan values out of 193. i.e. 29% nan values.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06254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E348-46AA-41AA-B04E-93802286F73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912041" cy="12674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Comparison</a:t>
            </a:r>
            <a:r>
              <a:rPr kumimoji="0" lang="en-US" sz="2800" b="1" i="0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strike="noStrike" kern="1200" cap="all" spc="6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hv</a:t>
            </a:r>
            <a:endParaRPr kumimoji="0" lang="en-SG" sz="2800" b="1" i="0" u="sng" strike="noStrike" kern="1200" cap="all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8212915"/>
                  </p:ext>
                </p:extLst>
              </p:nvPr>
            </p:nvGraphicFramePr>
            <p:xfrm>
              <a:off x="79954" y="1001042"/>
              <a:ext cx="8185428" cy="52973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SISSO Type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Multi-task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Single-task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𝟕𝟕𝟐𝟓𝟒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𝟔𝟏𝟔𝟗𝟐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𝒀𝒂𝒏𝒈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𝒅𝒆𝒍𝒕𝒂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𝑺𝒉𝒆𝒂𝒓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𝒎𝒐𝒅𝒖𝒍𝒖𝒔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𝒔𝒕𝒓𝒆𝒏𝒈𝒕𝒉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e>
                                </m:d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b="1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𝟕𝟑𝟏𝟏𝟑𝟑𝟒𝟕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𝒂𝒃𝒔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𝑽𝑬𝑪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𝒄𝒐𝒉𝒆𝒔𝒊𝒗𝒆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𝒆𝒏𝒆𝒓𝒈𝒚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𝟏𝟕𝟓𝟒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𝟓𝟎𝟑𝟒𝟓𝟖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𝑬𝒍𝒆𝒄𝒕𝒓𝒐𝒏𝒆𝒈𝒂𝒕𝒊𝒗𝒊𝒕𝒚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𝒔𝒕𝒓𝒆𝒏𝒈𝒕𝒉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+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𝟑𝟑𝟑𝟒𝟗𝟓𝟖𝟕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𝑴𝒊𝒙𝒊𝒏𝒈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𝒆𝒏𝒕𝒉𝒂𝒍𝒑𝒚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𝑽𝑬𝑪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8212915"/>
                  </p:ext>
                </p:extLst>
              </p:nvPr>
            </p:nvGraphicFramePr>
            <p:xfrm>
              <a:off x="79954" y="1001042"/>
              <a:ext cx="8185428" cy="52973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SISSO Type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Multi-task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Single-task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565" t="-422156" r="-108522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077" t="-422156" r="-322" b="-1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F586A8-E3B1-455A-93A3-77AB7B7A4B8C}"/>
              </a:ext>
            </a:extLst>
          </p:cNvPr>
          <p:cNvSpPr txBox="1">
            <a:spLocks/>
          </p:cNvSpPr>
          <p:nvPr/>
        </p:nvSpPr>
        <p:spPr>
          <a:xfrm>
            <a:off x="8539701" y="795131"/>
            <a:ext cx="3176546" cy="42841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Configuration: 1,2,1 is used for both.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Multi-task performs worse in comparison to single-task.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HV data has 86 nan values out of 193 entries. i.e.  44.5% nan values.</a:t>
            </a:r>
          </a:p>
        </p:txBody>
      </p:sp>
    </p:spTree>
    <p:extLst>
      <p:ext uri="{BB962C8B-B14F-4D97-AF65-F5344CB8AC3E}">
        <p14:creationId xmlns:p14="http://schemas.microsoft.com/office/powerpoint/2010/main" val="1815440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E348-46AA-41AA-B04E-93802286F73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912041" cy="12674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Comparison</a:t>
            </a:r>
            <a:r>
              <a:rPr kumimoji="0" lang="en-US" sz="2800" b="1" i="0" strike="noStrike" kern="1200" cap="all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err="1">
                <a:solidFill>
                  <a:srgbClr val="FFFFFF"/>
                </a:solidFill>
                <a:latin typeface="Trade Gothic Next Cond"/>
              </a:rPr>
              <a:t>Uts</a:t>
            </a:r>
            <a:r>
              <a:rPr lang="en-US" u="sng" dirty="0">
                <a:solidFill>
                  <a:srgbClr val="FFFFFF"/>
                </a:solidFill>
                <a:latin typeface="Trade Gothic Next Cond"/>
              </a:rPr>
              <a:t>(MPA)</a:t>
            </a:r>
            <a:endParaRPr kumimoji="0" lang="en-SG" sz="2800" b="1" i="0" u="sng" strike="noStrike" kern="1200" cap="all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5433433"/>
                  </p:ext>
                </p:extLst>
              </p:nvPr>
            </p:nvGraphicFramePr>
            <p:xfrm>
              <a:off x="79954" y="1001042"/>
              <a:ext cx="8185428" cy="52973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</a:tblGrid>
                  <a:tr h="41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SISSO Type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Multi-task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Single-task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𝟑𝟒𝟖𝟕𝟕𝟓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𝟖𝟒𝟓𝟑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𝒀𝒂𝒏𝒈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𝒅𝒆𝒍𝒕𝒂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𝑺𝒉𝒆𝒂𝒓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𝒎𝒐𝒅𝒖𝒍𝒖𝒔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𝒔𝒕𝒓𝒆𝒏𝒈𝒕𝒉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e>
                                </m:d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b="1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𝟑𝟏𝟔𝟑𝟖𝟐𝟎𝟐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𝒂𝒃𝒔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𝑽𝑬𝑪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𝑴𝒆𝒂𝒏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𝒄𝒐𝒉𝒆𝒔𝒊𝒗𝒆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𝒆𝒏𝒆𝒓𝒈𝒚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𝟑𝟓𝟑𝟑𝟓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𝟕𝟎𝟔𝟔𝟔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𝑹𝒂𝒅𝒊𝒊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𝒈𝒂𝒎𝒎𝒂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  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𝟑𝟑𝟕𝟖𝟒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𝟐𝟖𝟑𝟑𝟗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𝑺𝒉𝒆𝒂𝒓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𝒎𝒐𝒅𝒖𝒍𝒖𝒔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1200" b="1" dirty="0"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47A290E-4929-4B92-8D8E-84FF7DF13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5433433"/>
                  </p:ext>
                </p:extLst>
              </p:nvPr>
            </p:nvGraphicFramePr>
            <p:xfrm>
              <a:off x="79954" y="1001042"/>
              <a:ext cx="8185428" cy="52973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90106">
                      <a:extLst>
                        <a:ext uri="{9D8B030D-6E8A-4147-A177-3AD203B41FA5}">
                          <a16:colId xmlns:a16="http://schemas.microsoft.com/office/drawing/2014/main" val="4223376286"/>
                        </a:ext>
                      </a:extLst>
                    </a:gridCol>
                    <a:gridCol w="3502549">
                      <a:extLst>
                        <a:ext uri="{9D8B030D-6E8A-4147-A177-3AD203B41FA5}">
                          <a16:colId xmlns:a16="http://schemas.microsoft.com/office/drawing/2014/main" val="2659945398"/>
                        </a:ext>
                      </a:extLst>
                    </a:gridCol>
                    <a:gridCol w="3792773">
                      <a:extLst>
                        <a:ext uri="{9D8B030D-6E8A-4147-A177-3AD203B41FA5}">
                          <a16:colId xmlns:a16="http://schemas.microsoft.com/office/drawing/2014/main" val="1785830588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SISSO Type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Multi-task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Single-task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6909"/>
                      </a:ext>
                    </a:extLst>
                  </a:tr>
                  <a:tr h="3761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Plot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20697"/>
                      </a:ext>
                    </a:extLst>
                  </a:tr>
                  <a:tr h="1017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Equation</a:t>
                          </a:r>
                          <a:endParaRPr lang="en-SG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565" t="-422156" r="-108522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077" t="-422156" r="-322" b="-1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1935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F586A8-E3B1-455A-93A3-77AB7B7A4B8C}"/>
              </a:ext>
            </a:extLst>
          </p:cNvPr>
          <p:cNvSpPr txBox="1">
            <a:spLocks/>
          </p:cNvSpPr>
          <p:nvPr/>
        </p:nvSpPr>
        <p:spPr>
          <a:xfrm>
            <a:off x="8539701" y="795131"/>
            <a:ext cx="3176546" cy="42841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Configuration: 1,2,1 is used for both.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Multi-task performs worse in comparison to single-task.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UTS data has 111 nan values out of 193 entries. i.e. 57.5% nan values.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69970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43" name="Oval 42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596" y="2287493"/>
            <a:ext cx="3664808" cy="22830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Notable results</a:t>
            </a:r>
            <a:endParaRPr lang="en-SG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337625"/>
            <a:ext cx="6065520" cy="6178469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It can be inferred that multi-task performance is close to single-task.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It appears that columns with fewer missing entries benefit more from multi-task SISSO. 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Similarly, it appears that columns with more missing entries lose accuracy from using multi-task SISSO. It could be that the larger target datasets corrupt the accuracy by holding a larger influence on the selection of features.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It is to be noted for the comparison that multi-task had been run without OMP (with multiple targets, it might not be possible to specify correlation in the given software) and without cross-validation (due to software limitations). Having both would further help validate the hypotheses above as single-task had been run with both.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553029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09949130-F4C8-4E64-AD1A-B3611E435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Oval 21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main Parameters</a:t>
            </a:r>
            <a:endParaRPr lang="en-SG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79" y="485030"/>
            <a:ext cx="5227983" cy="5705060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OMP(Orthogonal Matching Pursuit) – Selects features of data set to be used based off their coefficients. Number of features can be specified.</a:t>
            </a:r>
          </a:p>
          <a:p>
            <a:endParaRPr lang="en-US" dirty="0"/>
          </a:p>
          <a:p>
            <a:r>
              <a:rPr lang="en-US" dirty="0"/>
              <a:t>Operation set – Specifies possible operations to be used. 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s-ES" dirty="0"/>
              <a:t>"(+)(*)(^2)(^3)(^-1)(cos)(sin)“.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Descriptor dimension/rung/complexity – Specifies number of features, composed operations and operations used.</a:t>
            </a:r>
          </a:p>
          <a:p>
            <a:endParaRPr lang="en-US" dirty="0"/>
          </a:p>
          <a:p>
            <a:r>
              <a:rPr lang="en-US" dirty="0"/>
              <a:t>SISSO then selects model which yields lowest RMSE after specifying parameters.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1296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09949130-F4C8-4E64-AD1A-B3611E435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Oval 21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OMP Demo</a:t>
            </a:r>
            <a:endParaRPr lang="en-SG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2187" y="-40165"/>
            <a:ext cx="5227983" cy="40710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Applied to </a:t>
            </a:r>
            <a:r>
              <a:rPr lang="en-US" sz="2000" dirty="0" err="1"/>
              <a:t>Mxenes</a:t>
            </a:r>
            <a:r>
              <a:rPr lang="en-US" sz="2000" dirty="0"/>
              <a:t> dataset.</a:t>
            </a:r>
          </a:p>
          <a:p>
            <a:r>
              <a:rPr lang="en-US" sz="2000" dirty="0"/>
              <a:t>Input: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Results:</a:t>
            </a:r>
            <a:endParaRPr lang="en-SG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C2F0C-D2AA-416B-8C9E-3A112101D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192" y="1590054"/>
            <a:ext cx="5151893" cy="1324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459B2-1A05-47BA-B957-6BF195F3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92" y="3571417"/>
            <a:ext cx="3461778" cy="227661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A69CD6-D475-489D-8D27-DB0DA255F6B3}"/>
              </a:ext>
            </a:extLst>
          </p:cNvPr>
          <p:cNvSpPr txBox="1">
            <a:spLocks/>
          </p:cNvSpPr>
          <p:nvPr/>
        </p:nvSpPr>
        <p:spPr>
          <a:xfrm>
            <a:off x="6452187" y="5851244"/>
            <a:ext cx="5227983" cy="745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3 most correlated descriptors are found with their respective coefficients.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5397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78DB8A0-9FF5-471F-BAC3-098541F74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70E223C-0E61-4DC8-99BA-100F26827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2A21990-63C7-495D-80A1-46249F19E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451" y="71217"/>
            <a:ext cx="4898663" cy="1165860"/>
          </a:xfrm>
        </p:spPr>
        <p:txBody>
          <a:bodyPr>
            <a:normAutofit/>
          </a:bodyPr>
          <a:lstStyle/>
          <a:p>
            <a:r>
              <a:rPr lang="en-US" dirty="0"/>
              <a:t>SISSO Demo</a:t>
            </a:r>
            <a:endParaRPr lang="en-SG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451" y="1091996"/>
            <a:ext cx="4666434" cy="3138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Applied to </a:t>
            </a:r>
            <a:r>
              <a:rPr lang="en-US" sz="1600" dirty="0" err="1"/>
              <a:t>Mxenes</a:t>
            </a:r>
            <a:r>
              <a:rPr lang="en-US" sz="1600" dirty="0"/>
              <a:t> dataset.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Input: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Results:</a:t>
            </a:r>
            <a:endParaRPr lang="en-SG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931B8-2D8C-443F-BCC7-3A23C147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01" y="1849117"/>
            <a:ext cx="5148841" cy="1814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872EF9-EDD3-4425-A548-30586EB6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78" y="4002777"/>
            <a:ext cx="8848644" cy="148214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A69CD6-D475-489D-8D27-DB0DA255F6B3}"/>
              </a:ext>
            </a:extLst>
          </p:cNvPr>
          <p:cNvSpPr txBox="1">
            <a:spLocks/>
          </p:cNvSpPr>
          <p:nvPr/>
        </p:nvSpPr>
        <p:spPr>
          <a:xfrm>
            <a:off x="1313451" y="5381453"/>
            <a:ext cx="8513927" cy="745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900" dirty="0"/>
              <a:t>Analytic equation is obtained with dimension, RMSE and R-squared values.</a:t>
            </a:r>
            <a:endParaRPr lang="en-SG" sz="1900" dirty="0"/>
          </a:p>
        </p:txBody>
      </p:sp>
    </p:spTree>
    <p:extLst>
      <p:ext uri="{BB962C8B-B14F-4D97-AF65-F5344CB8AC3E}">
        <p14:creationId xmlns:p14="http://schemas.microsoft.com/office/powerpoint/2010/main" val="1073711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78DB8A0-9FF5-471F-BAC3-098541F74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70E223C-0E61-4DC8-99BA-100F26827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2A21990-63C7-495D-80A1-46249F19E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451" y="71217"/>
            <a:ext cx="8764827" cy="1165860"/>
          </a:xfrm>
        </p:spPr>
        <p:txBody>
          <a:bodyPr>
            <a:normAutofit/>
          </a:bodyPr>
          <a:lstStyle/>
          <a:p>
            <a:r>
              <a:rPr lang="en-US" dirty="0"/>
              <a:t>Comparison with general ml</a:t>
            </a:r>
            <a:endParaRPr lang="en-SG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451" y="1158610"/>
            <a:ext cx="4666434" cy="3138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Applied to </a:t>
            </a:r>
            <a:r>
              <a:rPr lang="en-US" sz="1600" dirty="0" err="1"/>
              <a:t>Mxenes</a:t>
            </a:r>
            <a:r>
              <a:rPr lang="en-US" sz="1600" dirty="0"/>
              <a:t> dataset.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Plots:</a:t>
            </a:r>
          </a:p>
          <a:p>
            <a:pPr>
              <a:lnSpc>
                <a:spcPct val="120000"/>
              </a:lnSpc>
            </a:pPr>
            <a:endParaRPr lang="en-SG" sz="1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A69CD6-D475-489D-8D27-DB0DA255F6B3}"/>
              </a:ext>
            </a:extLst>
          </p:cNvPr>
          <p:cNvSpPr txBox="1">
            <a:spLocks/>
          </p:cNvSpPr>
          <p:nvPr/>
        </p:nvSpPr>
        <p:spPr>
          <a:xfrm>
            <a:off x="1313451" y="5381453"/>
            <a:ext cx="8513927" cy="745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900" dirty="0"/>
              <a:t>Performance is comparable, while attaining an analytic equation.</a:t>
            </a:r>
            <a:endParaRPr lang="en-SG" sz="19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5D22889-ADFA-4FCA-9788-A19EDF13A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25" y="1510924"/>
            <a:ext cx="4002676" cy="4045107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AB0C5E5-AFA8-4E57-A018-EA02B9E5D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83" y="1510924"/>
            <a:ext cx="4876960" cy="36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2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31BF-9793-4F2E-AA8F-4E50F0322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581369"/>
          </a:xfrm>
        </p:spPr>
        <p:txBody>
          <a:bodyPr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SISSO performance and results analysis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A7603-9155-496C-9C7C-E5481183B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67" r="4068" b="2"/>
          <a:stretch/>
        </p:blipFill>
        <p:spPr>
          <a:xfrm>
            <a:off x="6858000" y="762001"/>
            <a:ext cx="4578306" cy="53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4827799" cy="50848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plot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A4E95A6-A34E-4C96-8575-44855AAB9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682" y="1452354"/>
            <a:ext cx="6965468" cy="4643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EB0E745-373A-4F4D-B472-610AA4877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99" y="1270485"/>
                <a:ext cx="3915439" cy="474579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Applied to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Mxenes</a:t>
                </a:r>
                <a:r>
                  <a:rPr lang="en-US" sz="1600" dirty="0">
                    <a:solidFill>
                      <a:schemeClr val="bg1"/>
                    </a:solidFill>
                  </a:rPr>
                  <a:t> dataset with target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𝑇𝑜𝑡</m:t>
                        </m:r>
                      </m:sub>
                      <m: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</m:sup>
                    </m:sSubSup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Points with varied parameters are plotted.(Rung, Maximum complexity, Dimension)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Observed that rung = 3 (red) is not necessarily more optimal for accuracy or time as points are distributed evenly. (potentially overfitting)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Observed that rung = 1 (blue) is less accurate as is distributed towards bottom right.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EB0E745-373A-4F4D-B472-610AA4877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99" y="1270485"/>
                <a:ext cx="3915439" cy="4745798"/>
              </a:xfrm>
              <a:blipFill>
                <a:blip r:embed="rId3"/>
                <a:stretch>
                  <a:fillRect t="-2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986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DC21A-C349-40AD-9272-4F17AB6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4827799" cy="95374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plot (zoomed)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1357664F-5D52-4FE8-9A39-48FD063E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511" y="1333827"/>
            <a:ext cx="7163639" cy="4762173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EB0E745-373A-4F4D-B472-610AA487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95463"/>
            <a:ext cx="3915439" cy="422082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Zoomed into bottom portion of previous plot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Observed that rung = 2 (green) is optimal for both time and precision on </a:t>
            </a:r>
            <a:r>
              <a:rPr lang="en-US" sz="1600" dirty="0" err="1">
                <a:solidFill>
                  <a:schemeClr val="bg1"/>
                </a:solidFill>
              </a:rPr>
              <a:t>mxenes</a:t>
            </a:r>
            <a:r>
              <a:rPr lang="en-US" sz="1600" dirty="0">
                <a:solidFill>
                  <a:schemeClr val="bg1"/>
                </a:solidFill>
              </a:rPr>
              <a:t> dataset.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Best performance is observed with parameters rung, maximum complexity and dimension = 2. (Bottom left)</a:t>
            </a:r>
          </a:p>
        </p:txBody>
      </p:sp>
    </p:spTree>
    <p:extLst>
      <p:ext uri="{BB962C8B-B14F-4D97-AF65-F5344CB8AC3E}">
        <p14:creationId xmlns:p14="http://schemas.microsoft.com/office/powerpoint/2010/main" val="807301584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7E8"/>
      </a:lt2>
      <a:accent1>
        <a:srgbClr val="C35A4D"/>
      </a:accent1>
      <a:accent2>
        <a:srgbClr val="B1793B"/>
      </a:accent2>
      <a:accent3>
        <a:srgbClr val="ACA643"/>
      </a:accent3>
      <a:accent4>
        <a:srgbClr val="87B13B"/>
      </a:accent4>
      <a:accent5>
        <a:srgbClr val="60B547"/>
      </a:accent5>
      <a:accent6>
        <a:srgbClr val="3BB152"/>
      </a:accent6>
      <a:hlink>
        <a:srgbClr val="338F9B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1857</Words>
  <Application>Microsoft Office PowerPoint</Application>
  <PresentationFormat>Widescreen</PresentationFormat>
  <Paragraphs>231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Cambria Math</vt:lpstr>
      <vt:lpstr>Trade Gothic Next Cond</vt:lpstr>
      <vt:lpstr>Trade Gothic Next Light</vt:lpstr>
      <vt:lpstr>PortalVTI</vt:lpstr>
      <vt:lpstr>SISSO (sure-independence screening and sparsifying operator)</vt:lpstr>
      <vt:lpstr>Overview of sisso</vt:lpstr>
      <vt:lpstr>main Parameters</vt:lpstr>
      <vt:lpstr>OMP Demo</vt:lpstr>
      <vt:lpstr>SISSO Demo</vt:lpstr>
      <vt:lpstr>Comparison with general ml</vt:lpstr>
      <vt:lpstr>SISSO performance and results analysis</vt:lpstr>
      <vt:lpstr>Performance plot</vt:lpstr>
      <vt:lpstr>Performance plot (zoomed)</vt:lpstr>
      <vt:lpstr>Application to mxenes data(K_Tot^(2∗))</vt:lpstr>
      <vt:lpstr>Application to mxenes data(Efficiency)</vt:lpstr>
      <vt:lpstr>Application to stratified mxenes data(K_Tot^(2∗))</vt:lpstr>
      <vt:lpstr>Application to stratified mxenes data(Efficiency)</vt:lpstr>
      <vt:lpstr>SISSO-HEAS results analysis</vt:lpstr>
      <vt:lpstr>Methodology</vt:lpstr>
      <vt:lpstr>PowerPoint Presentation</vt:lpstr>
      <vt:lpstr>PowerPoint Presentation</vt:lpstr>
      <vt:lpstr>PowerPoint Presentation</vt:lpstr>
      <vt:lpstr>PowerPoint Presentation</vt:lpstr>
      <vt:lpstr>Notable results</vt:lpstr>
      <vt:lpstr>Multi-task sisso</vt:lpstr>
      <vt:lpstr>overview</vt:lpstr>
      <vt:lpstr>Application to heas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Notable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SISSO(sure-independence screening and sparsifying operator)</dc:title>
  <dc:creator>#YANG SIWEI, ALLEN#</dc:creator>
  <cp:lastModifiedBy>#YANG SIWEI, ALLEN#</cp:lastModifiedBy>
  <cp:revision>10</cp:revision>
  <dcterms:created xsi:type="dcterms:W3CDTF">2021-06-15T11:08:05Z</dcterms:created>
  <dcterms:modified xsi:type="dcterms:W3CDTF">2021-07-30T09:54:04Z</dcterms:modified>
</cp:coreProperties>
</file>